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21"/>
  </p:notesMasterIdLst>
  <p:handoutMasterIdLst>
    <p:handoutMasterId r:id="rId22"/>
  </p:handoutMasterIdLst>
  <p:sldIdLst>
    <p:sldId id="301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0" autoAdjust="0"/>
    <p:restoredTop sz="89906" autoAdjust="0"/>
  </p:normalViewPr>
  <p:slideViewPr>
    <p:cSldViewPr>
      <p:cViewPr>
        <p:scale>
          <a:sx n="40" d="100"/>
          <a:sy n="40" d="100"/>
        </p:scale>
        <p:origin x="96" y="1446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Energy Consumption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Heating</c:v>
                </c:pt>
                <c:pt idx="1">
                  <c:v>Cooling</c:v>
                </c:pt>
                <c:pt idx="2">
                  <c:v>Lighting</c:v>
                </c:pt>
                <c:pt idx="3">
                  <c:v>Auxillary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188385</c:v>
                </c:pt>
                <c:pt idx="1">
                  <c:v>197445</c:v>
                </c:pt>
                <c:pt idx="2">
                  <c:v>460567</c:v>
                </c:pt>
                <c:pt idx="3">
                  <c:v>172332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Annual Energy Consumption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Original Design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80640</c:v>
                </c:pt>
                <c:pt idx="1">
                  <c:v>72716</c:v>
                </c:pt>
                <c:pt idx="2">
                  <c:v>86095</c:v>
                </c:pt>
                <c:pt idx="3">
                  <c:v>88002</c:v>
                </c:pt>
                <c:pt idx="4">
                  <c:v>109339</c:v>
                </c:pt>
                <c:pt idx="5">
                  <c:v>123701</c:v>
                </c:pt>
                <c:pt idx="6">
                  <c:v>139783</c:v>
                </c:pt>
                <c:pt idx="7">
                  <c:v>128025</c:v>
                </c:pt>
                <c:pt idx="8">
                  <c:v>109351</c:v>
                </c:pt>
                <c:pt idx="9">
                  <c:v>90994</c:v>
                </c:pt>
                <c:pt idx="10">
                  <c:v>84689</c:v>
                </c:pt>
                <c:pt idx="11">
                  <c:v>81854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Proposed Design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72000</c:v>
                </c:pt>
                <c:pt idx="1">
                  <c:v>65318</c:v>
                </c:pt>
                <c:pt idx="2">
                  <c:v>75000</c:v>
                </c:pt>
                <c:pt idx="3">
                  <c:v>77523</c:v>
                </c:pt>
                <c:pt idx="4">
                  <c:v>92000</c:v>
                </c:pt>
                <c:pt idx="5">
                  <c:v>98960</c:v>
                </c:pt>
                <c:pt idx="6">
                  <c:v>114622</c:v>
                </c:pt>
                <c:pt idx="7">
                  <c:v>104980</c:v>
                </c:pt>
                <c:pt idx="8">
                  <c:v>92948</c:v>
                </c:pt>
                <c:pt idx="9">
                  <c:v>78254</c:v>
                </c:pt>
                <c:pt idx="10">
                  <c:v>75373</c:v>
                </c:pt>
                <c:pt idx="11">
                  <c:v>73000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814016"/>
        <c:axId val="78814800"/>
        <c:axId val="0"/>
      </c:bar3DChart>
      <c:catAx>
        <c:axId val="7881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14800"/>
        <c:crosses val="autoZero"/>
        <c:auto val="1"/>
        <c:lblAlgn val="ctr"/>
        <c:lblOffset val="100"/>
        <c:noMultiLvlLbl val="0"/>
      </c:catAx>
      <c:valAx>
        <c:axId val="7881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1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86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ECEFE-A204-415A-BE36-4248665CA81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844800" y="1162050"/>
            <a:ext cx="125476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AC115-48B4-48FA-A9E1-D81A3167E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1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Waterfront</a:t>
            </a:r>
            <a:r>
              <a:rPr lang="en-US" baseline="0" dirty="0" smtClean="0"/>
              <a:t> building comprised of wet labs, lecture rooms, offices, spatial analysis laboratory, and library. 4 stories above ground.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much needed Environmental Science Research Space along the Chesapeake Bay Watershed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C115-48B4-48FA-A9E1-D81A3167EE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06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C115-48B4-48FA-A9E1-D81A3167EE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36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C115-48B4-48FA-A9E1-D81A3167EE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3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C115-48B4-48FA-A9E1-D81A3167EE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39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C115-48B4-48FA-A9E1-D81A3167EE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95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C115-48B4-48FA-A9E1-D81A3167EE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91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C115-48B4-48FA-A9E1-D81A3167EE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76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C115-48B4-48FA-A9E1-D81A3167EE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74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C115-48B4-48FA-A9E1-D81A3167EE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13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C115-48B4-48FA-A9E1-D81A3167EE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04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C115-48B4-48FA-A9E1-D81A3167EE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30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C115-48B4-48FA-A9E1-D81A3167EE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43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C115-48B4-48FA-A9E1-D81A3167EE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2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C115-48B4-48FA-A9E1-D81A3167EE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77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C115-48B4-48FA-A9E1-D81A3167EE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7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C115-48B4-48FA-A9E1-D81A3167EE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5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C115-48B4-48FA-A9E1-D81A3167EE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7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C115-48B4-48FA-A9E1-D81A3167EE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7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20065" y="243841"/>
            <a:ext cx="263804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7455" y="882376"/>
            <a:ext cx="224256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6443" y="3869635"/>
            <a:ext cx="19727685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51986" y="3733800"/>
            <a:ext cx="1851660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2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7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5" y="762000"/>
            <a:ext cx="522922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0" y="762000"/>
            <a:ext cx="1671637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43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57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94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1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454" y="1173575"/>
            <a:ext cx="224256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7338" y="4154520"/>
            <a:ext cx="1973046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57701" y="4020408"/>
            <a:ext cx="1851660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94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0" y="2057399"/>
            <a:ext cx="106984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02127" y="2057400"/>
            <a:ext cx="106984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1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50" y="2001511"/>
            <a:ext cx="106984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1750" y="2721483"/>
            <a:ext cx="106984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105639" y="1999032"/>
            <a:ext cx="106984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105639" y="2719322"/>
            <a:ext cx="106984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0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7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8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1097280"/>
            <a:ext cx="88468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7358" y="1097280"/>
            <a:ext cx="117271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0" y="2834640"/>
            <a:ext cx="88468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2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1097280"/>
            <a:ext cx="88468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79808" y="1069847"/>
            <a:ext cx="1372285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0" y="2834640"/>
            <a:ext cx="88468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20065" y="243841"/>
            <a:ext cx="263804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750" y="609600"/>
            <a:ext cx="222199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51" y="2057400"/>
            <a:ext cx="2221396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1741" y="6223829"/>
            <a:ext cx="5240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85583" y="6223829"/>
            <a:ext cx="10614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91444" y="6223829"/>
            <a:ext cx="3838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6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2900"/>
            <a:ext cx="8195782" cy="58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0" y="342900"/>
            <a:ext cx="8195783" cy="582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20200" y="342900"/>
            <a:ext cx="8763000" cy="51090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Potomac Science Center</a:t>
            </a:r>
          </a:p>
          <a:p>
            <a:pPr algn="ctr"/>
            <a:r>
              <a:rPr lang="en-US" b="1" dirty="0" smtClean="0">
                <a:ln/>
              </a:rPr>
              <a:t>For George Mason University</a:t>
            </a:r>
          </a:p>
          <a:p>
            <a:pPr algn="ctr"/>
            <a:r>
              <a:rPr lang="en-US" b="1" dirty="0" smtClean="0">
                <a:ln/>
              </a:rPr>
              <a:t>Woodbridge, Virginia </a:t>
            </a:r>
          </a:p>
          <a:p>
            <a:pPr algn="ctr"/>
            <a:endParaRPr lang="en-US" b="1" dirty="0">
              <a:ln/>
            </a:endParaRPr>
          </a:p>
          <a:p>
            <a:pPr algn="ctr"/>
            <a:endParaRPr lang="en-US" b="1" dirty="0" smtClean="0">
              <a:ln/>
            </a:endParaRPr>
          </a:p>
          <a:p>
            <a:pPr algn="ctr"/>
            <a:endParaRPr lang="en-US" b="1" dirty="0">
              <a:ln/>
            </a:endParaRPr>
          </a:p>
          <a:p>
            <a:pPr algn="ctr"/>
            <a:endParaRPr lang="en-US" b="1" dirty="0" smtClean="0">
              <a:ln/>
            </a:endParaRPr>
          </a:p>
          <a:p>
            <a:pPr algn="ctr"/>
            <a:endParaRPr lang="en-US" b="1" dirty="0">
              <a:ln/>
            </a:endParaRPr>
          </a:p>
          <a:p>
            <a:pPr algn="ctr"/>
            <a:endParaRPr lang="en-US" b="1" dirty="0" smtClean="0">
              <a:ln/>
            </a:endParaRPr>
          </a:p>
          <a:p>
            <a:pPr algn="ctr"/>
            <a:r>
              <a:rPr lang="en-US" sz="4000" b="1" dirty="0" smtClean="0">
                <a:ln/>
              </a:rPr>
              <a:t>Sean Fyalkowski</a:t>
            </a:r>
          </a:p>
          <a:p>
            <a:pPr algn="ctr"/>
            <a:r>
              <a:rPr lang="en-US" b="1" dirty="0" smtClean="0">
                <a:ln/>
              </a:rPr>
              <a:t>Mechanical Option </a:t>
            </a:r>
          </a:p>
          <a:p>
            <a:pPr algn="ctr"/>
            <a:r>
              <a:rPr lang="en-US" b="1" dirty="0" smtClean="0">
                <a:ln/>
              </a:rPr>
              <a:t>Spring 2016</a:t>
            </a:r>
            <a:endParaRPr lang="en-US" b="1" dirty="0">
              <a:ln/>
            </a:endParaRPr>
          </a:p>
          <a:p>
            <a:pPr algn="ctr"/>
            <a:r>
              <a:rPr lang="en-US" b="1" dirty="0" smtClean="0">
                <a:ln/>
              </a:rPr>
              <a:t>Advisor: Dr. </a:t>
            </a:r>
            <a:r>
              <a:rPr lang="en-US" b="1" dirty="0" err="1" smtClean="0">
                <a:ln/>
              </a:rPr>
              <a:t>Treado</a:t>
            </a:r>
            <a:endParaRPr lang="en-US" b="1" dirty="0">
              <a:ln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1197474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 Introduction</a:t>
            </a:r>
          </a:p>
          <a:p>
            <a:r>
              <a:rPr lang="en-US" sz="2800" dirty="0" smtClean="0"/>
              <a:t>Proposal</a:t>
            </a:r>
          </a:p>
          <a:p>
            <a:r>
              <a:rPr lang="en-US" sz="2800" b="1" dirty="0" smtClean="0"/>
              <a:t>Mechanical Depth 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Site Characteristics</a:t>
            </a:r>
          </a:p>
          <a:p>
            <a:r>
              <a:rPr lang="en-US" sz="2800" dirty="0" smtClean="0"/>
              <a:t>	</a:t>
            </a:r>
            <a:r>
              <a:rPr lang="en-US" sz="2800" b="1" dirty="0" smtClean="0"/>
              <a:t>Equipment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Installation</a:t>
            </a:r>
          </a:p>
          <a:p>
            <a:r>
              <a:rPr lang="en-US" sz="2800" dirty="0" smtClean="0"/>
              <a:t>	Energy Modeling</a:t>
            </a:r>
          </a:p>
          <a:p>
            <a:r>
              <a:rPr lang="en-US" sz="2800" dirty="0" smtClean="0"/>
              <a:t>	Energy Comparison</a:t>
            </a:r>
          </a:p>
          <a:p>
            <a:r>
              <a:rPr lang="en-US" sz="2800" dirty="0" smtClean="0"/>
              <a:t>Construction Breadth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Cost Comparison</a:t>
            </a:r>
          </a:p>
          <a:p>
            <a:r>
              <a:rPr lang="en-US" sz="2800" dirty="0" smtClean="0"/>
              <a:t>Concluding Remarks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Potomac Science Center</a:t>
            </a:r>
          </a:p>
          <a:p>
            <a:pPr algn="ctr"/>
            <a:r>
              <a:rPr lang="en-US" dirty="0" smtClean="0"/>
              <a:t>Woodbridge, VA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9700" y="1197474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964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Circulation Pump Selection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20201" y="1427381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line centrifugal pump selected from Peerless Pump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Head loss based off of HDPE pipe length and friction loss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18,044 </a:t>
            </a:r>
            <a:r>
              <a:rPr lang="en-US" dirty="0" err="1" smtClean="0"/>
              <a:t>ft</a:t>
            </a:r>
            <a:r>
              <a:rPr lang="en-US" dirty="0" smtClean="0"/>
              <a:t> HDPE piping, 135ft head loss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Friction loss, 1ft 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0" y="1027331"/>
            <a:ext cx="6400800" cy="415426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344350"/>
              </p:ext>
            </p:extLst>
          </p:nvPr>
        </p:nvGraphicFramePr>
        <p:xfrm>
          <a:off x="9525001" y="3651620"/>
          <a:ext cx="8153400" cy="162187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23486"/>
                <a:gridCol w="1327533"/>
                <a:gridCol w="1325510"/>
                <a:gridCol w="1326521"/>
                <a:gridCol w="1319438"/>
                <a:gridCol w="1530912"/>
              </a:tblGrid>
              <a:tr h="810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Size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Head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Flow Rate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RPM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Manufacturer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09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4x4x8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136 </a:t>
                      </a:r>
                      <a:r>
                        <a:rPr lang="en-US" sz="2400" dirty="0" err="1">
                          <a:effectLst/>
                        </a:rPr>
                        <a:t>ft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236 gpm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3500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Peerless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76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1197474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 Introduction</a:t>
            </a:r>
          </a:p>
          <a:p>
            <a:r>
              <a:rPr lang="en-US" sz="2800" dirty="0" smtClean="0"/>
              <a:t>Proposal</a:t>
            </a:r>
          </a:p>
          <a:p>
            <a:r>
              <a:rPr lang="en-US" sz="2800" b="1" dirty="0" smtClean="0"/>
              <a:t>Mechanical Depth 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Site Characteristics</a:t>
            </a:r>
          </a:p>
          <a:p>
            <a:r>
              <a:rPr lang="en-US" sz="2800" dirty="0" smtClean="0"/>
              <a:t>	</a:t>
            </a:r>
            <a:r>
              <a:rPr lang="en-US" sz="2800" b="1" dirty="0" smtClean="0"/>
              <a:t>Equipment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Installation</a:t>
            </a:r>
          </a:p>
          <a:p>
            <a:r>
              <a:rPr lang="en-US" sz="2800" dirty="0" smtClean="0"/>
              <a:t>	Energy Modeling</a:t>
            </a:r>
          </a:p>
          <a:p>
            <a:r>
              <a:rPr lang="en-US" sz="2800" dirty="0" smtClean="0"/>
              <a:t>	Energy Comparison</a:t>
            </a:r>
          </a:p>
          <a:p>
            <a:r>
              <a:rPr lang="en-US" sz="2800" dirty="0" smtClean="0"/>
              <a:t>Construction Breadth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Cost Comparison</a:t>
            </a:r>
          </a:p>
          <a:p>
            <a:r>
              <a:rPr lang="en-US" sz="2800" dirty="0" smtClean="0"/>
              <a:t>Concluding Remarks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Potomac Science Center</a:t>
            </a:r>
          </a:p>
          <a:p>
            <a:pPr algn="ctr"/>
            <a:r>
              <a:rPr lang="en-US" dirty="0" smtClean="0"/>
              <a:t>Woodbridge, VA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9700" y="1197474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964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Water Cooled VRV Unit Selection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20201" y="1427381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Daikin Series VRV-WII units selected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Placed in series to meet load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Designed for 1,200 MBH cooling and 950 MBH heating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Layout consists of 4x 21ton + 18 ton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597000"/>
              </p:ext>
            </p:extLst>
          </p:nvPr>
        </p:nvGraphicFramePr>
        <p:xfrm>
          <a:off x="18821400" y="3429000"/>
          <a:ext cx="7620001" cy="1487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4389"/>
                <a:gridCol w="1905204"/>
                <a:gridCol w="1905204"/>
                <a:gridCol w="1905204"/>
              </a:tblGrid>
              <a:tr h="297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Unit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 ton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 ton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45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Heating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Capacity (Btuh)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270,000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232,000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45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Cooling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Capacity (Btuh)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206,000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1131" y="704165"/>
            <a:ext cx="4300538" cy="2419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0" y="2971800"/>
            <a:ext cx="62103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1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1197474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 Introduction</a:t>
            </a:r>
          </a:p>
          <a:p>
            <a:r>
              <a:rPr lang="en-US" sz="2800" dirty="0" smtClean="0"/>
              <a:t>Proposal</a:t>
            </a:r>
          </a:p>
          <a:p>
            <a:r>
              <a:rPr lang="en-US" sz="2800" b="1" dirty="0" smtClean="0"/>
              <a:t>Mechanical Depth 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Site Characteristics</a:t>
            </a:r>
          </a:p>
          <a:p>
            <a:r>
              <a:rPr lang="en-US" sz="2800" dirty="0" smtClean="0"/>
              <a:t>	Equipment</a:t>
            </a:r>
          </a:p>
          <a:p>
            <a:r>
              <a:rPr lang="en-US" sz="2800" b="1" dirty="0" smtClean="0"/>
              <a:t>	Installation</a:t>
            </a:r>
          </a:p>
          <a:p>
            <a:r>
              <a:rPr lang="en-US" sz="2800" dirty="0" smtClean="0"/>
              <a:t>	Energy Modeling</a:t>
            </a:r>
          </a:p>
          <a:p>
            <a:r>
              <a:rPr lang="en-US" sz="2800" dirty="0" smtClean="0"/>
              <a:t>	Energy Comparison</a:t>
            </a:r>
          </a:p>
          <a:p>
            <a:r>
              <a:rPr lang="en-US" sz="2800" dirty="0" smtClean="0"/>
              <a:t>Construction Breadth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Cost Comparison</a:t>
            </a:r>
          </a:p>
          <a:p>
            <a:r>
              <a:rPr lang="en-US" sz="2800" dirty="0" smtClean="0"/>
              <a:t>Concluding Remarks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Potomac Science Center</a:t>
            </a:r>
          </a:p>
          <a:p>
            <a:pPr algn="ctr"/>
            <a:r>
              <a:rPr lang="en-US" dirty="0" smtClean="0"/>
              <a:t>Woodbridge, VA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9700" y="1197474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916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Installation</a:t>
            </a:r>
            <a:endParaRPr lang="en-US" sz="3600" b="1" dirty="0"/>
          </a:p>
        </p:txBody>
      </p:sp>
      <p:pic>
        <p:nvPicPr>
          <p:cNvPr id="14" name="Picture 13" descr="https://upload.wikimedia.org/wikipedia/commons/8/81/Pond_Loop_Being_Sun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00" y="1242774"/>
            <a:ext cx="6324600" cy="36638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44000" y="119747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Twenty, 275m coils will be placed into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Coils spaced 2m apart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Floated into place on river and submerged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drilling needed compared to ground source geothermal systems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3362" y="2743200"/>
            <a:ext cx="38004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1197474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 Introduction</a:t>
            </a:r>
          </a:p>
          <a:p>
            <a:r>
              <a:rPr lang="en-US" sz="2800" dirty="0" smtClean="0"/>
              <a:t>Proposal</a:t>
            </a:r>
          </a:p>
          <a:p>
            <a:r>
              <a:rPr lang="en-US" sz="2800" b="1" dirty="0" smtClean="0"/>
              <a:t>Mechanical Depth 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Site Characteristics</a:t>
            </a:r>
          </a:p>
          <a:p>
            <a:r>
              <a:rPr lang="en-US" sz="2800" dirty="0" smtClean="0"/>
              <a:t>	Equipment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Installation</a:t>
            </a:r>
          </a:p>
          <a:p>
            <a:r>
              <a:rPr lang="en-US" sz="2800" dirty="0" smtClean="0"/>
              <a:t>	</a:t>
            </a:r>
            <a:r>
              <a:rPr lang="en-US" sz="2800" b="1" dirty="0" smtClean="0"/>
              <a:t>Energy Modeling</a:t>
            </a:r>
          </a:p>
          <a:p>
            <a:r>
              <a:rPr lang="en-US" sz="2800" dirty="0" smtClean="0"/>
              <a:t>	Energy Comparison</a:t>
            </a:r>
          </a:p>
          <a:p>
            <a:r>
              <a:rPr lang="en-US" sz="2800" dirty="0" smtClean="0"/>
              <a:t>Construction Breadth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Cost Comparison</a:t>
            </a:r>
          </a:p>
          <a:p>
            <a:r>
              <a:rPr lang="en-US" sz="2800" dirty="0" smtClean="0"/>
              <a:t>Concluding Remarks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Potomac Science Center</a:t>
            </a:r>
          </a:p>
          <a:p>
            <a:pPr algn="ctr"/>
            <a:r>
              <a:rPr lang="en-US" dirty="0" smtClean="0"/>
              <a:t>Woodbridge, VA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9700" y="1197474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916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Energy Modeling of Alternative System</a:t>
            </a:r>
            <a:endParaRPr lang="en-US" sz="36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134659"/>
              </p:ext>
            </p:extLst>
          </p:nvPr>
        </p:nvGraphicFramePr>
        <p:xfrm>
          <a:off x="18745200" y="1600200"/>
          <a:ext cx="7620000" cy="3111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4593"/>
                <a:gridCol w="1904593"/>
                <a:gridCol w="1905407"/>
                <a:gridCol w="1905407"/>
              </a:tblGrid>
              <a:tr h="715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kWh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 Building Energy (kBtu/yr)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Total Source Energy (</a:t>
                      </a:r>
                      <a:r>
                        <a:rPr lang="en-US" sz="2000" dirty="0" err="1" smtClean="0">
                          <a:effectLst/>
                        </a:rPr>
                        <a:t>kBtu</a:t>
                      </a:r>
                      <a:r>
                        <a:rPr lang="en-US" sz="2000" dirty="0" smtClean="0">
                          <a:effectLst/>
                        </a:rPr>
                        <a:t>/</a:t>
                      </a:r>
                      <a:r>
                        <a:rPr lang="en-US" sz="2000" dirty="0" err="1" smtClean="0">
                          <a:effectLst/>
                        </a:rPr>
                        <a:t>yr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67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Heating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188,385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3,070,254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3,361,523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67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Cooling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197,445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892,128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2,676,105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67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Lighting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460,567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1,571,916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4,716,220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67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Auxiliary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172,332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588,169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1,764,683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67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1,018,729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6,122,467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67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51807988"/>
              </p:ext>
            </p:extLst>
          </p:nvPr>
        </p:nvGraphicFramePr>
        <p:xfrm>
          <a:off x="4572000" y="3004216"/>
          <a:ext cx="18288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0" y="119747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Energy modeling done in TRACE 700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Constant temperature of the river and limited fossil fuels led to efficient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7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1197474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 Introduction</a:t>
            </a:r>
          </a:p>
          <a:p>
            <a:r>
              <a:rPr lang="en-US" sz="2800" dirty="0" smtClean="0"/>
              <a:t>Proposal</a:t>
            </a:r>
          </a:p>
          <a:p>
            <a:r>
              <a:rPr lang="en-US" sz="2800" b="1" dirty="0" smtClean="0"/>
              <a:t>Mechanical Depth 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Site Characteristics</a:t>
            </a:r>
          </a:p>
          <a:p>
            <a:r>
              <a:rPr lang="en-US" sz="2800" dirty="0" smtClean="0"/>
              <a:t>	Equipment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Installation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Energy Modeling</a:t>
            </a:r>
          </a:p>
          <a:p>
            <a:r>
              <a:rPr lang="en-US" sz="2800" dirty="0" smtClean="0"/>
              <a:t>	</a:t>
            </a:r>
            <a:r>
              <a:rPr lang="en-US" sz="2800" b="1" dirty="0" smtClean="0"/>
              <a:t>Energy Comparison</a:t>
            </a:r>
          </a:p>
          <a:p>
            <a:r>
              <a:rPr lang="en-US" sz="2800" dirty="0" smtClean="0"/>
              <a:t>Construction Breadth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Cost Comparison</a:t>
            </a:r>
          </a:p>
          <a:p>
            <a:r>
              <a:rPr lang="en-US" sz="2800" dirty="0" smtClean="0"/>
              <a:t>Concluding Remarks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Potomac Science Center</a:t>
            </a:r>
          </a:p>
          <a:p>
            <a:pPr algn="ctr"/>
            <a:r>
              <a:rPr lang="en-US" dirty="0" smtClean="0"/>
              <a:t>Woodbridge, VA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9700" y="1197474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916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Energy Comparison of Systems</a:t>
            </a:r>
            <a:endParaRPr lang="en-US" sz="3600" b="1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92655851"/>
              </p:ext>
            </p:extLst>
          </p:nvPr>
        </p:nvGraphicFramePr>
        <p:xfrm>
          <a:off x="19543235" y="533400"/>
          <a:ext cx="6248400" cy="3607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03513"/>
              </p:ext>
            </p:extLst>
          </p:nvPr>
        </p:nvGraphicFramePr>
        <p:xfrm>
          <a:off x="10134600" y="4247640"/>
          <a:ext cx="6400801" cy="2005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0563"/>
                <a:gridCol w="1430362"/>
                <a:gridCol w="1284938"/>
                <a:gridCol w="1284938"/>
              </a:tblGrid>
              <a:tr h="404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Environmental Impact Analysis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Original Design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Proposed Design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Savings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404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2,839,892 </a:t>
                      </a:r>
                      <a:r>
                        <a:rPr lang="en-US" sz="1400" dirty="0" err="1">
                          <a:effectLst/>
                        </a:rPr>
                        <a:t>lbm</a:t>
                      </a:r>
                      <a:r>
                        <a:rPr lang="en-US" sz="1400" dirty="0">
                          <a:effectLst/>
                        </a:rPr>
                        <a:t>/year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2,317,351 lbm/year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3238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10,152 gm/year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8,284 gm/year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18.4%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2417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4,334 gm/year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3,536 gm/year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18.4%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07706"/>
              </p:ext>
            </p:extLst>
          </p:nvPr>
        </p:nvGraphicFramePr>
        <p:xfrm>
          <a:off x="19698810" y="4373115"/>
          <a:ext cx="5523388" cy="1754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896"/>
                <a:gridCol w="1032901"/>
                <a:gridCol w="1112197"/>
                <a:gridCol w="1112197"/>
                <a:gridCol w="1112197"/>
              </a:tblGrid>
              <a:tr h="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kWh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Building Energy (kBtu/yr)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Source Energy (kBtu/yr)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Original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Heating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248,062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4,211,598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4,611,144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Cooling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404,528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1,827,758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5,483,823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Proposed Alternative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Heating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188,385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3,070,254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3,361,523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Cooling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197,445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892,128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2,676,105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Savings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Heating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59,677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1,141,344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1,249,621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Cooling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207,084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935,657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2,807,718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0" y="175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18.4% emission savings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Average of 19% savings on energy consumption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3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1197474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 Introduction</a:t>
            </a:r>
          </a:p>
          <a:p>
            <a:r>
              <a:rPr lang="en-US" sz="2800" dirty="0" smtClean="0"/>
              <a:t>Proposal</a:t>
            </a:r>
          </a:p>
          <a:p>
            <a:r>
              <a:rPr lang="en-US" sz="2800" dirty="0" smtClean="0"/>
              <a:t>Mechanical Depth 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Site Characteristics</a:t>
            </a:r>
          </a:p>
          <a:p>
            <a:r>
              <a:rPr lang="en-US" sz="2800" dirty="0" smtClean="0"/>
              <a:t>	Equipment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Installation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Energy Modeling</a:t>
            </a:r>
          </a:p>
          <a:p>
            <a:r>
              <a:rPr lang="en-US" sz="2800" dirty="0" smtClean="0"/>
              <a:t>	Energy Comparison</a:t>
            </a:r>
          </a:p>
          <a:p>
            <a:r>
              <a:rPr lang="en-US" sz="2800" b="1" dirty="0" smtClean="0"/>
              <a:t>Construction Breadth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Cost Comparison</a:t>
            </a:r>
          </a:p>
          <a:p>
            <a:r>
              <a:rPr lang="en-US" sz="2800" dirty="0" smtClean="0"/>
              <a:t>Concluding Remarks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Potomac Science Center</a:t>
            </a:r>
          </a:p>
          <a:p>
            <a:pPr algn="ctr"/>
            <a:r>
              <a:rPr lang="en-US" dirty="0" smtClean="0"/>
              <a:t>Woodbridge, VA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9700" y="1197474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916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Construction Study Goals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144000" y="27365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Evaluate and compare alternative system costs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Evaluate life cycle cost and feasibility </a:t>
            </a:r>
          </a:p>
        </p:txBody>
      </p:sp>
      <p:pic>
        <p:nvPicPr>
          <p:cNvPr id="5122" name="Picture 2" descr="https://eternalsunshineoftheismind.files.wordpress.com/2013/03/cost-analy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600" y="1246785"/>
            <a:ext cx="3733800" cy="319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15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1197474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 Introduction</a:t>
            </a:r>
          </a:p>
          <a:p>
            <a:r>
              <a:rPr lang="en-US" sz="2800" dirty="0" smtClean="0"/>
              <a:t>Proposal</a:t>
            </a:r>
          </a:p>
          <a:p>
            <a:r>
              <a:rPr lang="en-US" sz="2800" dirty="0" smtClean="0"/>
              <a:t>Mechanical Depth 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Site Characteristics</a:t>
            </a:r>
          </a:p>
          <a:p>
            <a:r>
              <a:rPr lang="en-US" sz="2800" dirty="0" smtClean="0"/>
              <a:t>	Equipment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Installation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Energy Modeling</a:t>
            </a:r>
          </a:p>
          <a:p>
            <a:r>
              <a:rPr lang="en-US" sz="2800" dirty="0" smtClean="0"/>
              <a:t>	Energy Comparison</a:t>
            </a:r>
          </a:p>
          <a:p>
            <a:r>
              <a:rPr lang="en-US" sz="2800" b="1" dirty="0" smtClean="0"/>
              <a:t>Construction Breadth</a:t>
            </a:r>
          </a:p>
          <a:p>
            <a:r>
              <a:rPr lang="en-US" sz="2800" dirty="0"/>
              <a:t>	</a:t>
            </a:r>
            <a:r>
              <a:rPr lang="en-US" sz="2800" b="1" dirty="0" smtClean="0"/>
              <a:t>Cost Comparison</a:t>
            </a:r>
          </a:p>
          <a:p>
            <a:r>
              <a:rPr lang="en-US" sz="2800" dirty="0" smtClean="0"/>
              <a:t>Concluding Remarks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Potomac Science Center</a:t>
            </a:r>
          </a:p>
          <a:p>
            <a:pPr algn="ctr"/>
            <a:r>
              <a:rPr lang="en-US" dirty="0" smtClean="0"/>
              <a:t>Woodbridge, VA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9700" y="1197474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916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Cost Comparison</a:t>
            </a:r>
            <a:endParaRPr lang="en-US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10488"/>
              </p:ext>
            </p:extLst>
          </p:nvPr>
        </p:nvGraphicFramePr>
        <p:xfrm>
          <a:off x="18669000" y="381000"/>
          <a:ext cx="7388224" cy="2202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4112"/>
                <a:gridCol w="3694112"/>
              </a:tblGrid>
              <a:tr h="44056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Original Design ($)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Materials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27,328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0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Labor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2,632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0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29,960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0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inc O&amp;P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34,160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14449"/>
              </p:ext>
            </p:extLst>
          </p:nvPr>
        </p:nvGraphicFramePr>
        <p:xfrm>
          <a:off x="18669000" y="3200400"/>
          <a:ext cx="7660105" cy="3112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9194"/>
                <a:gridCol w="1925267"/>
                <a:gridCol w="1914617"/>
                <a:gridCol w="1881027"/>
              </a:tblGrid>
              <a:tr h="27586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Alternative Proposed Design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Selection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Material Cost ($)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Labor Cost ($)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Cost ($)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Circulating Pump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10,800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11,650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24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Propylene Glycol Solution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6,585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6,585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5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Controls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1,325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1,075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2,400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24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Loop (Piping, heat pump, etc)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145,048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20,620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165,668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5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186,303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491489"/>
              </p:ext>
            </p:extLst>
          </p:nvPr>
        </p:nvGraphicFramePr>
        <p:xfrm>
          <a:off x="10058400" y="1698643"/>
          <a:ext cx="7315200" cy="3829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6926"/>
                <a:gridCol w="1151982"/>
                <a:gridCol w="1240420"/>
                <a:gridCol w="1240420"/>
                <a:gridCol w="1240420"/>
                <a:gridCol w="1155032"/>
              </a:tblGrid>
              <a:tr h="767783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Energy and Cost Savings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744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System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kWh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Building Energy (kBtu/yr)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Source Energy (kBtu/yr)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92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Original System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Heating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248,062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4,211,598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4,611,144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$103,639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8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Cooling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404,528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1,827,758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5,483,823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92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Proposed Alternative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Heating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188,385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3,070,254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3,361,523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$81,498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8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Cooling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197,445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892,128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2,676,105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92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Savings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Heating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59,677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1,141,344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1,249,621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$22,141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Cooling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207,084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935,657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2,807,718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4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1197474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 Introduction</a:t>
            </a:r>
          </a:p>
          <a:p>
            <a:r>
              <a:rPr lang="en-US" sz="2800" dirty="0" smtClean="0"/>
              <a:t>Proposal</a:t>
            </a:r>
          </a:p>
          <a:p>
            <a:r>
              <a:rPr lang="en-US" sz="2800" dirty="0" smtClean="0"/>
              <a:t>Mechanical Depth 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Site Characteristics</a:t>
            </a:r>
          </a:p>
          <a:p>
            <a:r>
              <a:rPr lang="en-US" sz="2800" dirty="0" smtClean="0"/>
              <a:t>	Equipment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Installation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Energy Modeling</a:t>
            </a:r>
          </a:p>
          <a:p>
            <a:r>
              <a:rPr lang="en-US" sz="2800" dirty="0" smtClean="0"/>
              <a:t>	Energy Comparison</a:t>
            </a:r>
          </a:p>
          <a:p>
            <a:r>
              <a:rPr lang="en-US" sz="2800" b="1" dirty="0" smtClean="0"/>
              <a:t>Construction Breadth</a:t>
            </a:r>
          </a:p>
          <a:p>
            <a:r>
              <a:rPr lang="en-US" sz="2800" dirty="0"/>
              <a:t>	</a:t>
            </a:r>
            <a:r>
              <a:rPr lang="en-US" sz="2800" b="1" dirty="0" smtClean="0"/>
              <a:t>Cost Comparison</a:t>
            </a:r>
          </a:p>
          <a:p>
            <a:r>
              <a:rPr lang="en-US" sz="2800" dirty="0" smtClean="0"/>
              <a:t>Concluding Remarks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Potomac Science Center</a:t>
            </a:r>
          </a:p>
          <a:p>
            <a:pPr algn="ctr"/>
            <a:r>
              <a:rPr lang="en-US" dirty="0" smtClean="0"/>
              <a:t>Woodbridge, VA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9700" y="1197474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916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Cost Comparison</a:t>
            </a:r>
            <a:endParaRPr lang="en-US" sz="36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88149"/>
              </p:ext>
            </p:extLst>
          </p:nvPr>
        </p:nvGraphicFramePr>
        <p:xfrm>
          <a:off x="19469099" y="3313450"/>
          <a:ext cx="6477000" cy="2913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7980"/>
                <a:gridCol w="3239020"/>
              </a:tblGrid>
              <a:tr h="42672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Payback Period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System First Cost ($)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186,303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10% Federal Rebate ($)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167,672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Yearly Energy Savings ($)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22,141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Payback Period with rebate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7.56 years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440401" y="566532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Federal Tax Rebate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10% of initial material and labor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EER ≥ 14.1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COP ≥ </a:t>
            </a:r>
            <a:r>
              <a:rPr lang="en-US" dirty="0" smtClean="0"/>
              <a:t>3.3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73063" y="216697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Initial cost higher proposed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$22,000 annual energy savings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10% federal tax rebate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Payback period of 7.5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1197474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 Introduction</a:t>
            </a:r>
          </a:p>
          <a:p>
            <a:r>
              <a:rPr lang="en-US" sz="2800" dirty="0" smtClean="0"/>
              <a:t>Proposal</a:t>
            </a:r>
          </a:p>
          <a:p>
            <a:r>
              <a:rPr lang="en-US" sz="2800" dirty="0" smtClean="0"/>
              <a:t>Mechanical Depth 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Site Characteristics</a:t>
            </a:r>
          </a:p>
          <a:p>
            <a:r>
              <a:rPr lang="en-US" sz="2800" dirty="0" smtClean="0"/>
              <a:t>	Equipment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Installation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Energy Modeling</a:t>
            </a:r>
          </a:p>
          <a:p>
            <a:r>
              <a:rPr lang="en-US" sz="2800" dirty="0" smtClean="0"/>
              <a:t>	Energy Comparison</a:t>
            </a:r>
          </a:p>
          <a:p>
            <a:r>
              <a:rPr lang="en-US" sz="2800" dirty="0" smtClean="0"/>
              <a:t>Construction Breadth</a:t>
            </a:r>
          </a:p>
          <a:p>
            <a:r>
              <a:rPr lang="en-US" sz="2800" dirty="0" smtClean="0"/>
              <a:t>	Cost Comparison</a:t>
            </a:r>
          </a:p>
          <a:p>
            <a:r>
              <a:rPr lang="en-US" sz="2800" b="1" dirty="0" smtClean="0"/>
              <a:t>Concluding Remarks 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Potomac Science Center</a:t>
            </a:r>
          </a:p>
          <a:p>
            <a:pPr algn="ctr"/>
            <a:r>
              <a:rPr lang="en-US" dirty="0" smtClean="0"/>
              <a:t>Woodbridge, VA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9700" y="1197474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916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Conclusion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201400" y="1859339"/>
            <a:ext cx="472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System Initial Cost- $186,000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Annual Energy Savings-$22,000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18.4% reduction in emissions 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10% federal tax rebate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7.5 year payback period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1436743"/>
            <a:ext cx="7249409" cy="322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4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1197474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 Introduction</a:t>
            </a:r>
          </a:p>
          <a:p>
            <a:r>
              <a:rPr lang="en-US" sz="2800" dirty="0" smtClean="0"/>
              <a:t>Proposal</a:t>
            </a:r>
          </a:p>
          <a:p>
            <a:r>
              <a:rPr lang="en-US" sz="2800" dirty="0" smtClean="0"/>
              <a:t>Mechanical Depth 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Site Characteristics</a:t>
            </a:r>
          </a:p>
          <a:p>
            <a:r>
              <a:rPr lang="en-US" sz="2800" dirty="0" smtClean="0"/>
              <a:t>	Equipment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Installation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Energy Modeling</a:t>
            </a:r>
          </a:p>
          <a:p>
            <a:r>
              <a:rPr lang="en-US" sz="2800" dirty="0" smtClean="0"/>
              <a:t>	Energy Comparison</a:t>
            </a:r>
          </a:p>
          <a:p>
            <a:r>
              <a:rPr lang="en-US" sz="2800" dirty="0" smtClean="0"/>
              <a:t>Construction Breadth</a:t>
            </a:r>
          </a:p>
          <a:p>
            <a:r>
              <a:rPr lang="en-US" sz="2800" dirty="0" smtClean="0"/>
              <a:t>	Cost Comparison</a:t>
            </a:r>
          </a:p>
          <a:p>
            <a:r>
              <a:rPr lang="en-US" sz="2800" b="1" dirty="0" smtClean="0"/>
              <a:t>Concluding Remarks 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Potomac Science Center</a:t>
            </a:r>
          </a:p>
          <a:p>
            <a:pPr algn="ctr"/>
            <a:r>
              <a:rPr lang="en-US" dirty="0" smtClean="0"/>
              <a:t>Woodbridge, VA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9700" y="1197474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916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Acknowledgements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201400" y="1859339"/>
            <a:ext cx="4724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Friends and 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GHT Limited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Dr. Stephen </a:t>
            </a:r>
            <a:r>
              <a:rPr lang="en-US" dirty="0" err="1" smtClean="0"/>
              <a:t>Treado</a:t>
            </a:r>
            <a:r>
              <a:rPr lang="en-U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AE Faculty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1436743"/>
            <a:ext cx="7249409" cy="322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6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1197474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Project Introduction</a:t>
            </a:r>
          </a:p>
          <a:p>
            <a:r>
              <a:rPr lang="en-US" sz="2800" dirty="0" smtClean="0"/>
              <a:t>Proposal</a:t>
            </a:r>
          </a:p>
          <a:p>
            <a:r>
              <a:rPr lang="en-US" sz="2800" dirty="0" smtClean="0"/>
              <a:t>Mechanical Depth</a:t>
            </a:r>
            <a:r>
              <a:rPr lang="en-US" sz="2800" b="1" dirty="0" smtClean="0"/>
              <a:t> </a:t>
            </a:r>
          </a:p>
          <a:p>
            <a:r>
              <a:rPr lang="en-US" sz="2800" dirty="0" smtClean="0"/>
              <a:t>	Site Characteristics</a:t>
            </a:r>
          </a:p>
          <a:p>
            <a:r>
              <a:rPr lang="en-US" sz="2800" dirty="0" smtClean="0"/>
              <a:t>	Equipment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Installation</a:t>
            </a:r>
          </a:p>
          <a:p>
            <a:r>
              <a:rPr lang="en-US" sz="2800" dirty="0" smtClean="0"/>
              <a:t>	Energy Modeling</a:t>
            </a:r>
          </a:p>
          <a:p>
            <a:r>
              <a:rPr lang="en-US" sz="2800" dirty="0" smtClean="0"/>
              <a:t>	Energy Comparison</a:t>
            </a:r>
          </a:p>
          <a:p>
            <a:r>
              <a:rPr lang="en-US" sz="2800" dirty="0" smtClean="0"/>
              <a:t>Construction Breadth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Cost Comparison</a:t>
            </a:r>
          </a:p>
          <a:p>
            <a:r>
              <a:rPr lang="en-US" sz="2800" dirty="0" smtClean="0"/>
              <a:t>Concluding Remarks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Potomac Science Center</a:t>
            </a:r>
          </a:p>
          <a:p>
            <a:pPr algn="ctr"/>
            <a:r>
              <a:rPr lang="en-US" dirty="0" smtClean="0"/>
              <a:t>Woodbridge, VA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9700" y="1197474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40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Building Introduction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070822" y="202861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Primary Occupant</a:t>
            </a:r>
            <a:r>
              <a:rPr lang="en-US" dirty="0" smtClean="0"/>
              <a:t>: George Mason University</a:t>
            </a:r>
          </a:p>
          <a:p>
            <a:pPr algn="ctr"/>
            <a:r>
              <a:rPr lang="en-US" b="1" dirty="0" smtClean="0"/>
              <a:t>Size</a:t>
            </a:r>
            <a:r>
              <a:rPr lang="en-US" dirty="0" smtClean="0"/>
              <a:t>: 50,000 square feet, 4 stories</a:t>
            </a:r>
          </a:p>
          <a:p>
            <a:pPr algn="ctr"/>
            <a:r>
              <a:rPr lang="en-US" b="1" dirty="0" smtClean="0"/>
              <a:t>Approximate Construction Dates</a:t>
            </a:r>
            <a:r>
              <a:rPr lang="en-US" dirty="0" smtClean="0"/>
              <a:t>: Oct 2014-October 2016</a:t>
            </a:r>
          </a:p>
          <a:p>
            <a:pPr algn="ctr"/>
            <a:r>
              <a:rPr lang="en-US" b="1" dirty="0" smtClean="0"/>
              <a:t>Architect</a:t>
            </a:r>
            <a:r>
              <a:rPr lang="en-US" dirty="0" smtClean="0"/>
              <a:t>: HKS and ZGF</a:t>
            </a:r>
          </a:p>
          <a:p>
            <a:pPr algn="ctr"/>
            <a:r>
              <a:rPr lang="en-US" b="1" dirty="0" smtClean="0"/>
              <a:t>Mechanical and Electrical</a:t>
            </a:r>
            <a:r>
              <a:rPr lang="en-US" dirty="0" smtClean="0"/>
              <a:t>: GHT Limited</a:t>
            </a:r>
          </a:p>
          <a:p>
            <a:pPr algn="ctr"/>
            <a:r>
              <a:rPr lang="en-US" b="1" dirty="0" smtClean="0"/>
              <a:t>Primary Usage</a:t>
            </a:r>
            <a:r>
              <a:rPr lang="en-US" dirty="0" smtClean="0"/>
              <a:t>: Educational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800" y="381000"/>
            <a:ext cx="6174294" cy="2748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674" y="2822595"/>
            <a:ext cx="3225568" cy="3637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70242" y="3129202"/>
            <a:ext cx="3375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Woodbridge, Virginia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7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1197474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Project Introduction</a:t>
            </a:r>
          </a:p>
          <a:p>
            <a:r>
              <a:rPr lang="en-US" sz="2800" dirty="0" smtClean="0"/>
              <a:t>Proposal</a:t>
            </a:r>
          </a:p>
          <a:p>
            <a:r>
              <a:rPr lang="en-US" sz="2800" dirty="0" smtClean="0"/>
              <a:t>Mechanical Depth</a:t>
            </a:r>
            <a:r>
              <a:rPr lang="en-US" sz="2800" b="1" dirty="0" smtClean="0"/>
              <a:t> </a:t>
            </a:r>
          </a:p>
          <a:p>
            <a:r>
              <a:rPr lang="en-US" sz="2800" dirty="0" smtClean="0"/>
              <a:t>	Site Characteristics</a:t>
            </a:r>
          </a:p>
          <a:p>
            <a:r>
              <a:rPr lang="en-US" sz="2800" dirty="0" smtClean="0"/>
              <a:t>	Equipment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Installation</a:t>
            </a:r>
          </a:p>
          <a:p>
            <a:r>
              <a:rPr lang="en-US" sz="2800" dirty="0" smtClean="0"/>
              <a:t>	Energy Modeling</a:t>
            </a:r>
          </a:p>
          <a:p>
            <a:r>
              <a:rPr lang="en-US" sz="2800" dirty="0" smtClean="0"/>
              <a:t>	Energy Comparison</a:t>
            </a:r>
          </a:p>
          <a:p>
            <a:r>
              <a:rPr lang="en-US" sz="2800" dirty="0" smtClean="0"/>
              <a:t>Construction Breadth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Cost Comparison</a:t>
            </a:r>
          </a:p>
          <a:p>
            <a:r>
              <a:rPr lang="en-US" sz="2800" dirty="0" smtClean="0"/>
              <a:t>Concluding Remarks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Potomac Science Center</a:t>
            </a:r>
          </a:p>
          <a:p>
            <a:pPr algn="ctr"/>
            <a:r>
              <a:rPr lang="en-US" dirty="0" smtClean="0"/>
              <a:t>Woodbridge, VA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9700" y="1197474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40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Mechanical System Description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046759" y="1345922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-RTU-1 (green) 100% OA DOAS system services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floor labs.</a:t>
            </a:r>
          </a:p>
          <a:p>
            <a:pPr algn="ctr"/>
            <a:r>
              <a:rPr lang="en-US" dirty="0" smtClean="0"/>
              <a:t>-AHU R-1 (Blue) Chilled water air handling unit services river level, 1</a:t>
            </a:r>
            <a:r>
              <a:rPr lang="en-US" baseline="30000" dirty="0" smtClean="0"/>
              <a:t>st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, and 3</a:t>
            </a:r>
            <a:r>
              <a:rPr lang="en-US" baseline="30000" dirty="0" smtClean="0"/>
              <a:t>rd</a:t>
            </a:r>
            <a:r>
              <a:rPr lang="en-US" dirty="0" smtClean="0"/>
              <a:t> floors</a:t>
            </a:r>
          </a:p>
          <a:p>
            <a:pPr algn="ctr"/>
            <a:r>
              <a:rPr lang="en-US" dirty="0" smtClean="0"/>
              <a:t>-AHU 1-1 (yellow) chilled water air handling unit services lecture hall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</a:p>
          <a:p>
            <a:pPr algn="ctr"/>
            <a:r>
              <a:rPr lang="en-US" dirty="0" smtClean="0"/>
              <a:t>- 1.5kW and 5kW backup electric heaters</a:t>
            </a:r>
          </a:p>
          <a:p>
            <a:pPr algn="ctr"/>
            <a:r>
              <a:rPr lang="en-US" dirty="0" smtClean="0"/>
              <a:t>  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320084" y="488721"/>
            <a:ext cx="8478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Design and Calculated Existing Conditions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3423" y="4257873"/>
            <a:ext cx="4099990" cy="1797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247" y="4115354"/>
            <a:ext cx="3229577" cy="1956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5242" y="3828963"/>
            <a:ext cx="4151575" cy="23405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59211" y="3948425"/>
            <a:ext cx="3938780" cy="22210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98253" y="6071849"/>
            <a:ext cx="1714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River Level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46088" y="6071849"/>
            <a:ext cx="1714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Floor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278600" y="6071848"/>
            <a:ext cx="2039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Floor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027190" y="6071847"/>
            <a:ext cx="1714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Third Floor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668997" y="2377836"/>
            <a:ext cx="1121958" cy="381000"/>
          </a:xfrm>
          <a:prstGeom prst="rect">
            <a:avLst/>
          </a:prstGeom>
          <a:solidFill>
            <a:srgbClr val="00B050">
              <a:alpha val="54000"/>
            </a:srgbClr>
          </a:solidFill>
          <a:ln>
            <a:solidFill>
              <a:srgbClr val="00B050"/>
            </a:solidFill>
          </a:ln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668997" y="2868221"/>
            <a:ext cx="1121958" cy="425677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685390" y="3376257"/>
            <a:ext cx="1121958" cy="452706"/>
          </a:xfrm>
          <a:prstGeom prst="rect">
            <a:avLst/>
          </a:prstGeom>
          <a:solidFill>
            <a:srgbClr val="00B0F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794404"/>
              </p:ext>
            </p:extLst>
          </p:nvPr>
        </p:nvGraphicFramePr>
        <p:xfrm>
          <a:off x="18668997" y="1345922"/>
          <a:ext cx="7543802" cy="248304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77686"/>
                <a:gridCol w="1077686"/>
                <a:gridCol w="1077686"/>
                <a:gridCol w="1077686"/>
                <a:gridCol w="1077686"/>
                <a:gridCol w="1077686"/>
                <a:gridCol w="1077686"/>
              </a:tblGrid>
              <a:tr h="49660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System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Supply/ OA (CFM)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Cooling (MBH)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Heating (MBH)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6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Design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Calculated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Design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Calculated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Design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Calculated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496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RTU-1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20,524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1,445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770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1,705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496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AHU 1-1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2,650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496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AHU R-1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6,700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3,421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1,192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1,247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945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1,411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02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1197474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Project Introduction</a:t>
            </a:r>
          </a:p>
          <a:p>
            <a:r>
              <a:rPr lang="en-US" sz="2800" dirty="0" smtClean="0"/>
              <a:t>Proposal</a:t>
            </a:r>
          </a:p>
          <a:p>
            <a:r>
              <a:rPr lang="en-US" sz="2800" dirty="0" smtClean="0"/>
              <a:t>Mechanical Depth</a:t>
            </a:r>
            <a:r>
              <a:rPr lang="en-US" sz="2800" b="1" dirty="0" smtClean="0"/>
              <a:t> </a:t>
            </a:r>
          </a:p>
          <a:p>
            <a:r>
              <a:rPr lang="en-US" sz="2800" dirty="0" smtClean="0"/>
              <a:t>	Site Characteristics</a:t>
            </a:r>
          </a:p>
          <a:p>
            <a:r>
              <a:rPr lang="en-US" sz="2800" dirty="0" smtClean="0"/>
              <a:t>	Equipment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Installation</a:t>
            </a:r>
          </a:p>
          <a:p>
            <a:r>
              <a:rPr lang="en-US" sz="2800" dirty="0" smtClean="0"/>
              <a:t>	Energy Modeling</a:t>
            </a:r>
          </a:p>
          <a:p>
            <a:r>
              <a:rPr lang="en-US" sz="2800" dirty="0" smtClean="0"/>
              <a:t>	Energy Comparison</a:t>
            </a:r>
          </a:p>
          <a:p>
            <a:r>
              <a:rPr lang="en-US" sz="2800" dirty="0" smtClean="0"/>
              <a:t>Construction Breadth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Cost Comparison</a:t>
            </a:r>
          </a:p>
          <a:p>
            <a:r>
              <a:rPr lang="en-US" sz="2800" dirty="0" smtClean="0"/>
              <a:t>Concluding Remarks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Potomac Science Center</a:t>
            </a:r>
          </a:p>
          <a:p>
            <a:pPr algn="ctr"/>
            <a:r>
              <a:rPr lang="en-US" dirty="0" smtClean="0"/>
              <a:t>Woodbridge, VA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9700" y="1197474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1440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Energy Usage and Emissions</a:t>
            </a:r>
            <a:endParaRPr lang="en-US" sz="36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326349"/>
              </p:ext>
            </p:extLst>
          </p:nvPr>
        </p:nvGraphicFramePr>
        <p:xfrm>
          <a:off x="18609846" y="688759"/>
          <a:ext cx="7563853" cy="2732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925"/>
                <a:gridCol w="2520925"/>
                <a:gridCol w="2522003"/>
              </a:tblGrid>
              <a:tr h="45424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Analysis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0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kWh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Building Energy (</a:t>
                      </a:r>
                      <a:r>
                        <a:rPr lang="en-US" sz="2000" dirty="0" err="1">
                          <a:effectLst/>
                        </a:rPr>
                        <a:t>kBtu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en-US" sz="2000" dirty="0" err="1">
                          <a:effectLst/>
                        </a:rPr>
                        <a:t>yr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Heating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248,062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4,211,598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Cooling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404,528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1,827,758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Lighting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460,567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1,571,916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Auxiliary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172,332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588,169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1,295489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8,199,441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2" descr="https://lh5.googleusercontent.com/ruUvqPST8o7nAr1e6cRYzPLN94breZ17JQmKLdy0WnB7CAH1syfOn9Hw9Ui5bul7xH0Ey1FulG9AXZi3WHsmu-N95iiaf3P0UkljW2Erp3-s_h49RhuFoH6SYsuX-fZQRbS69YN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407" y="1242774"/>
            <a:ext cx="5653087" cy="35263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97379"/>
              </p:ext>
            </p:extLst>
          </p:nvPr>
        </p:nvGraphicFramePr>
        <p:xfrm>
          <a:off x="18573751" y="3828963"/>
          <a:ext cx="7562848" cy="1962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3649"/>
                <a:gridCol w="5029199"/>
              </a:tblGrid>
              <a:tr h="49055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Environmental Impact Analysis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0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2,839,892 </a:t>
                      </a:r>
                      <a:r>
                        <a:rPr lang="en-US" sz="1800" dirty="0" err="1">
                          <a:effectLst/>
                        </a:rPr>
                        <a:t>lbm</a:t>
                      </a:r>
                      <a:r>
                        <a:rPr lang="en-US" sz="1800" dirty="0">
                          <a:effectLst/>
                        </a:rPr>
                        <a:t>/year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490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10,152 gm/year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  <a:tr h="490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NOX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4,334 gm/year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0" y="53340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analysis of energy consumption and environmental impact, it was decided to study and implement an alternative system in place of AHU R-1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1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1197474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 Introduction</a:t>
            </a:r>
          </a:p>
          <a:p>
            <a:r>
              <a:rPr lang="en-US" sz="2800" b="1" dirty="0" smtClean="0"/>
              <a:t>Proposal</a:t>
            </a:r>
          </a:p>
          <a:p>
            <a:r>
              <a:rPr lang="en-US" sz="2800" dirty="0" smtClean="0"/>
              <a:t>Mechanical Depth</a:t>
            </a:r>
            <a:r>
              <a:rPr lang="en-US" sz="2800" b="1" dirty="0" smtClean="0"/>
              <a:t> </a:t>
            </a:r>
          </a:p>
          <a:p>
            <a:r>
              <a:rPr lang="en-US" sz="2800" dirty="0" smtClean="0"/>
              <a:t>	Site Characteristics</a:t>
            </a:r>
          </a:p>
          <a:p>
            <a:r>
              <a:rPr lang="en-US" sz="2800" dirty="0" smtClean="0"/>
              <a:t>	Equipment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Installation</a:t>
            </a:r>
          </a:p>
          <a:p>
            <a:r>
              <a:rPr lang="en-US" sz="2800" dirty="0" smtClean="0"/>
              <a:t>	Energy Modeling</a:t>
            </a:r>
          </a:p>
          <a:p>
            <a:r>
              <a:rPr lang="en-US" sz="2800" dirty="0" smtClean="0"/>
              <a:t>	Energy Comparison</a:t>
            </a:r>
          </a:p>
          <a:p>
            <a:r>
              <a:rPr lang="en-US" sz="2800" dirty="0" smtClean="0"/>
              <a:t>Construction Breadth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Cost Comparison</a:t>
            </a:r>
          </a:p>
          <a:p>
            <a:r>
              <a:rPr lang="en-US" sz="2800" dirty="0" smtClean="0"/>
              <a:t>Concluding Remarks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Potomac Science Center</a:t>
            </a:r>
          </a:p>
          <a:p>
            <a:pPr algn="ctr"/>
            <a:r>
              <a:rPr lang="en-US" dirty="0" smtClean="0"/>
              <a:t>Woodbridge, VA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9700" y="1197474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964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Proposed Alternative Goals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334500" y="1905506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/>
              <a:t>Reduce energy consumption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/>
              <a:t>Implement an environmentally friendly mechanical system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/>
              <a:t>Reduce annual energy costs associated with heating and cooling </a:t>
            </a:r>
            <a:endParaRPr lang="en-US" sz="3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Install system with little or no change on construction timeline 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2050" name="Picture 2" descr="image descri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901" y="1197474"/>
            <a:ext cx="7817336" cy="39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65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1197474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 Introduction</a:t>
            </a:r>
          </a:p>
          <a:p>
            <a:r>
              <a:rPr lang="en-US" sz="2800" b="1" dirty="0" smtClean="0"/>
              <a:t>Proposal</a:t>
            </a:r>
          </a:p>
          <a:p>
            <a:r>
              <a:rPr lang="en-US" sz="2800" dirty="0" smtClean="0"/>
              <a:t>Mechanical Depth</a:t>
            </a:r>
            <a:r>
              <a:rPr lang="en-US" sz="2800" b="1" dirty="0" smtClean="0"/>
              <a:t> </a:t>
            </a:r>
          </a:p>
          <a:p>
            <a:r>
              <a:rPr lang="en-US" sz="2800" dirty="0" smtClean="0"/>
              <a:t>	Site Characteristics</a:t>
            </a:r>
          </a:p>
          <a:p>
            <a:r>
              <a:rPr lang="en-US" sz="2800" dirty="0" smtClean="0"/>
              <a:t>	Equipment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Installation</a:t>
            </a:r>
          </a:p>
          <a:p>
            <a:r>
              <a:rPr lang="en-US" sz="2800" dirty="0" smtClean="0"/>
              <a:t>	Energy Modeling</a:t>
            </a:r>
          </a:p>
          <a:p>
            <a:r>
              <a:rPr lang="en-US" sz="2800" dirty="0" smtClean="0"/>
              <a:t>	Energy Comparison</a:t>
            </a:r>
          </a:p>
          <a:p>
            <a:r>
              <a:rPr lang="en-US" sz="2800" dirty="0" smtClean="0"/>
              <a:t>Construction Breadth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Cost Comparison</a:t>
            </a:r>
          </a:p>
          <a:p>
            <a:r>
              <a:rPr lang="en-US" sz="2800" dirty="0" smtClean="0"/>
              <a:t>Concluding Remarks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Potomac Science Center</a:t>
            </a:r>
          </a:p>
          <a:p>
            <a:pPr algn="ctr"/>
            <a:r>
              <a:rPr lang="en-US" dirty="0" smtClean="0"/>
              <a:t>Woodbridge, VA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9700" y="1197474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964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Proposed Alternative Solution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334500" y="1905506"/>
            <a:ext cx="8610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Surface Water Geothermal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Low first cost for geothermal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Low pumping energy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Low maintenance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Low operating cost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Environmentally friendly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Constant thermal properties </a:t>
            </a:r>
            <a:endParaRPr lang="en-US" sz="2000" dirty="0"/>
          </a:p>
        </p:txBody>
      </p:sp>
      <p:pic>
        <p:nvPicPr>
          <p:cNvPr id="4098" name="Picture 2" descr="http://www.waterfurnace.com/imgs/loops/Commercial/Pond-Lo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0" y="1197474"/>
            <a:ext cx="52959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1197474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 Introduction</a:t>
            </a:r>
          </a:p>
          <a:p>
            <a:r>
              <a:rPr lang="en-US" sz="2800" dirty="0" smtClean="0"/>
              <a:t>Proposal</a:t>
            </a:r>
          </a:p>
          <a:p>
            <a:r>
              <a:rPr lang="en-US" sz="2800" b="1" dirty="0" smtClean="0"/>
              <a:t>Mechanical Depth </a:t>
            </a:r>
          </a:p>
          <a:p>
            <a:r>
              <a:rPr lang="en-US" sz="2800" b="1" dirty="0" smtClean="0"/>
              <a:t>	Site Characteristics</a:t>
            </a:r>
          </a:p>
          <a:p>
            <a:r>
              <a:rPr lang="en-US" sz="2800" dirty="0" smtClean="0"/>
              <a:t>	Equipment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Installation</a:t>
            </a:r>
          </a:p>
          <a:p>
            <a:r>
              <a:rPr lang="en-US" sz="2800" dirty="0" smtClean="0"/>
              <a:t>	Energy Modeling</a:t>
            </a:r>
          </a:p>
          <a:p>
            <a:r>
              <a:rPr lang="en-US" sz="2800" dirty="0" smtClean="0"/>
              <a:t>	Energy Comparison</a:t>
            </a:r>
          </a:p>
          <a:p>
            <a:r>
              <a:rPr lang="en-US" sz="2800" dirty="0" smtClean="0"/>
              <a:t>Construction Breadth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Cost Comparison</a:t>
            </a:r>
          </a:p>
          <a:p>
            <a:r>
              <a:rPr lang="en-US" sz="2800" dirty="0" smtClean="0"/>
              <a:t>Concluding Remarks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Potomac Science Center</a:t>
            </a:r>
          </a:p>
          <a:p>
            <a:pPr algn="ctr"/>
            <a:r>
              <a:rPr lang="en-US" dirty="0" smtClean="0"/>
              <a:t>Woodbridge, VA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9700" y="1197474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964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Site Characteristics</a:t>
            </a:r>
            <a:endParaRPr lang="en-US" sz="3600" b="1" dirty="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77" y="1300221"/>
            <a:ext cx="3505200" cy="3163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36688" y="4463889"/>
            <a:ext cx="3962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Nautical Chart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7104" y="1300220"/>
            <a:ext cx="4449093" cy="31636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382215" y="4463889"/>
            <a:ext cx="3962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Site Plan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28658"/>
              </p:ext>
            </p:extLst>
          </p:nvPr>
        </p:nvGraphicFramePr>
        <p:xfrm>
          <a:off x="9601200" y="3600659"/>
          <a:ext cx="8077198" cy="1327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674"/>
                <a:gridCol w="542997"/>
                <a:gridCol w="542150"/>
                <a:gridCol w="592979"/>
                <a:gridCol w="562481"/>
                <a:gridCol w="581965"/>
                <a:gridCol w="542997"/>
                <a:gridCol w="522667"/>
                <a:gridCol w="581965"/>
                <a:gridCol w="542997"/>
                <a:gridCol w="562481"/>
                <a:gridCol w="572648"/>
                <a:gridCol w="719197"/>
              </a:tblGrid>
              <a:tr h="6636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Month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JAN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FEB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JUN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JUL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AUG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OCT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36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Washington DC (T=F)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734800" y="5105400"/>
            <a:ext cx="3962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Water Temperature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601200" y="1300220"/>
            <a:ext cx="80771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Occoquan River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Located next to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Depth between 8 and 9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Average water temperature between 37F and 82F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Heat loss and gain neglected due to close proximity to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0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1197474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 Introduction</a:t>
            </a:r>
          </a:p>
          <a:p>
            <a:r>
              <a:rPr lang="en-US" sz="2800" dirty="0" smtClean="0"/>
              <a:t>Proposal</a:t>
            </a:r>
          </a:p>
          <a:p>
            <a:r>
              <a:rPr lang="en-US" sz="2800" b="1" dirty="0" smtClean="0"/>
              <a:t>Mechanical Depth 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Site Characteristics</a:t>
            </a:r>
          </a:p>
          <a:p>
            <a:r>
              <a:rPr lang="en-US" sz="2800" dirty="0" smtClean="0"/>
              <a:t>	</a:t>
            </a:r>
            <a:r>
              <a:rPr lang="en-US" sz="2800" b="1" dirty="0" smtClean="0"/>
              <a:t>Equipment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Installation</a:t>
            </a:r>
          </a:p>
          <a:p>
            <a:r>
              <a:rPr lang="en-US" sz="2800" dirty="0" smtClean="0"/>
              <a:t>	Energy Modeling</a:t>
            </a:r>
          </a:p>
          <a:p>
            <a:r>
              <a:rPr lang="en-US" sz="2800" dirty="0" smtClean="0"/>
              <a:t>	Energy Comparison</a:t>
            </a:r>
          </a:p>
          <a:p>
            <a:r>
              <a:rPr lang="en-US" sz="2800" dirty="0" smtClean="0"/>
              <a:t>Construction Breadth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Cost Comparison</a:t>
            </a:r>
          </a:p>
          <a:p>
            <a:r>
              <a:rPr lang="en-US" sz="2800" dirty="0" smtClean="0"/>
              <a:t>Concluding Remarks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Potomac Science Center</a:t>
            </a:r>
          </a:p>
          <a:p>
            <a:pPr algn="ctr"/>
            <a:r>
              <a:rPr lang="en-US" dirty="0" smtClean="0"/>
              <a:t>Woodbridge, VA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9700" y="1197474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964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Pipe Design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20201" y="1427381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1”D High Density </a:t>
            </a:r>
            <a:r>
              <a:rPr lang="en-US" dirty="0" err="1" smtClean="0"/>
              <a:t>Polyethene</a:t>
            </a:r>
            <a:r>
              <a:rPr lang="en-US" dirty="0" smtClean="0"/>
              <a:t> (HDPE) piping will used as heat exchange element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20m of piping per kW heating/cooling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Twenty, 275m coils spaced 2m apart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5500m total piping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Advantages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Durability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Corrosion resistance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Limited number of </a:t>
            </a:r>
            <a:r>
              <a:rPr lang="en-US" dirty="0" smtClean="0"/>
              <a:t>joints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2" name="Picture 2" descr="http://geopondclips.com/yahoo_site_admin/assets/images/assy-3.79195723_st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0" y="1427381"/>
            <a:ext cx="4572000" cy="223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enr.construction.com/images2/2008/10/081015-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600" y="3642897"/>
            <a:ext cx="3865953" cy="263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12000" y="3661947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Piping Coil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802376" y="3017163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Coil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7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28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09700" y="1197474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 Introduction</a:t>
            </a:r>
          </a:p>
          <a:p>
            <a:r>
              <a:rPr lang="en-US" sz="2800" dirty="0" smtClean="0"/>
              <a:t>Proposal</a:t>
            </a:r>
          </a:p>
          <a:p>
            <a:r>
              <a:rPr lang="en-US" sz="2800" b="1" dirty="0" smtClean="0"/>
              <a:t>Mechanical Depth 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Site Characteristics</a:t>
            </a:r>
          </a:p>
          <a:p>
            <a:r>
              <a:rPr lang="en-US" sz="2800" dirty="0" smtClean="0"/>
              <a:t>	</a:t>
            </a:r>
            <a:r>
              <a:rPr lang="en-US" sz="2800" b="1" dirty="0" smtClean="0"/>
              <a:t>Equipment</a:t>
            </a:r>
          </a:p>
          <a:p>
            <a:r>
              <a:rPr lang="en-US" sz="2800" b="1" dirty="0" smtClean="0"/>
              <a:t>	</a:t>
            </a:r>
            <a:r>
              <a:rPr lang="en-US" sz="2800" dirty="0" smtClean="0"/>
              <a:t>Installation</a:t>
            </a:r>
          </a:p>
          <a:p>
            <a:r>
              <a:rPr lang="en-US" sz="2800" dirty="0" smtClean="0"/>
              <a:t>	Energy Modeling</a:t>
            </a:r>
          </a:p>
          <a:p>
            <a:r>
              <a:rPr lang="en-US" sz="2800" dirty="0" smtClean="0"/>
              <a:t>	Energy Comparison</a:t>
            </a:r>
          </a:p>
          <a:p>
            <a:r>
              <a:rPr lang="en-US" sz="2800" dirty="0" smtClean="0"/>
              <a:t>Construction Breadth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Cost Comparison</a:t>
            </a:r>
          </a:p>
          <a:p>
            <a:r>
              <a:rPr lang="en-US" sz="2800" dirty="0" smtClean="0"/>
              <a:t>Concluding Remarks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381000"/>
            <a:ext cx="571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Potomac Science Center</a:t>
            </a:r>
          </a:p>
          <a:p>
            <a:pPr algn="ctr"/>
            <a:r>
              <a:rPr lang="en-US" dirty="0" smtClean="0"/>
              <a:t>Woodbridge, VA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09700" y="1197474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9640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Antifreeze Solution Selection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20201" y="142738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avoid freezing, Propylene Glycol used as antifreeze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Circulated through submerged coils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6" name="Picture 6" descr="http://enr.construction.com/images2/2008/10/081015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600" y="3642897"/>
            <a:ext cx="3865953" cy="263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802376" y="3017163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Coil Layout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3405"/>
              </p:ext>
            </p:extLst>
          </p:nvPr>
        </p:nvGraphicFramePr>
        <p:xfrm>
          <a:off x="9448801" y="3251656"/>
          <a:ext cx="8382002" cy="2057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9861"/>
                <a:gridCol w="1116751"/>
                <a:gridCol w="1122309"/>
                <a:gridCol w="1045711"/>
                <a:gridCol w="1739861"/>
                <a:gridCol w="1617509"/>
              </a:tblGrid>
              <a:tr h="1254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Solution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Percent by Volume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Freezing Point 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HDPE Pipe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Liquid Flow Rate 3gpm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147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Propylene Glycol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1” pipe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h/100ft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1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2230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8" name="Picture 4" descr="http://www.veximchem.com/products%20M/ethylene%20glycol%20antifreeze%20coolan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 bwMode="auto">
          <a:xfrm>
            <a:off x="18364201" y="397431"/>
            <a:ext cx="3886200" cy="396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9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4423</TotalTime>
  <Words>1252</Words>
  <Application>Microsoft Office PowerPoint</Application>
  <PresentationFormat>Custom</PresentationFormat>
  <Paragraphs>659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Sean M Fyalkowski</cp:lastModifiedBy>
  <cp:revision>186</cp:revision>
  <dcterms:created xsi:type="dcterms:W3CDTF">2006-11-29T18:17:25Z</dcterms:created>
  <dcterms:modified xsi:type="dcterms:W3CDTF">2016-04-11T14:31:48Z</dcterms:modified>
</cp:coreProperties>
</file>